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9" r:id="rId11"/>
    <p:sldId id="263" r:id="rId12"/>
    <p:sldId id="265" r:id="rId13"/>
    <p:sldId id="264" r:id="rId14"/>
    <p:sldId id="266" r:id="rId15"/>
    <p:sldId id="267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8" d="100"/>
          <a:sy n="98" d="100"/>
        </p:scale>
        <p:origin x="1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Microsoft azure</a:t>
            </a:r>
            <a:br>
              <a:rPr lang="en-US" sz="4400" dirty="0">
                <a:solidFill>
                  <a:schemeClr val="tx1"/>
                </a:solidFill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By-Neha Dattatray Dawale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4F83C3B-4FA1-456E-9FC0-C44FE3F5E0EA}"/>
              </a:ext>
            </a:extLst>
          </p:cNvPr>
          <p:cNvSpPr txBox="1"/>
          <p:nvPr/>
        </p:nvSpPr>
        <p:spPr>
          <a:xfrm>
            <a:off x="562707" y="558470"/>
            <a:ext cx="4704862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Why use Azure?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Application development</a:t>
            </a:r>
            <a:endParaRPr lang="en-IN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Application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Create virtual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Integrate and sync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Collect and store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Virtual hard drives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4ED3C6-A14D-412B-A27D-C2C586C2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4431" r="-338" b="9454"/>
          <a:stretch/>
        </p:blipFill>
        <p:spPr>
          <a:xfrm>
            <a:off x="5689601" y="1067295"/>
            <a:ext cx="5627076" cy="38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8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C28C10-240B-400D-8A93-22B428FB0045}"/>
              </a:ext>
            </a:extLst>
          </p:cNvPr>
          <p:cNvSpPr txBox="1"/>
          <p:nvPr/>
        </p:nvSpPr>
        <p:spPr>
          <a:xfrm>
            <a:off x="3040184" y="1456565"/>
            <a:ext cx="7451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2"/>
                </a:solidFill>
              </a:rPr>
              <a:t>    Companies that use Azure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9FC5D-0660-43E9-ADAC-DCE173D4D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8" t="24196" r="7691" b="6920"/>
          <a:stretch/>
        </p:blipFill>
        <p:spPr>
          <a:xfrm>
            <a:off x="2782277" y="2594709"/>
            <a:ext cx="6627446" cy="34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1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48E196-2698-4924-9FFB-A3CCA5380463}"/>
              </a:ext>
            </a:extLst>
          </p:cNvPr>
          <p:cNvSpPr txBox="1"/>
          <p:nvPr/>
        </p:nvSpPr>
        <p:spPr>
          <a:xfrm>
            <a:off x="648676" y="875322"/>
            <a:ext cx="82374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SQL Azure</a:t>
            </a:r>
          </a:p>
          <a:p>
            <a:endParaRPr lang="en-IN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SQL azure is Microsoft database service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SQL server database technology and built on Microsoft ‘s windows azure cloud computing platform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SQL azure enables organizations to store relational data in the cloud and quickly scale the size of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supports relational ,JSON, XML, and spatial data structures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Their databases up or down as business needs change.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2861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A7174-9D70-4684-B666-B50CD8A26107}"/>
              </a:ext>
            </a:extLst>
          </p:cNvPr>
          <p:cNvSpPr txBox="1"/>
          <p:nvPr/>
        </p:nvSpPr>
        <p:spPr>
          <a:xfrm>
            <a:off x="656493" y="687754"/>
            <a:ext cx="59747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SQL Azure architecture</a:t>
            </a:r>
          </a:p>
          <a:p>
            <a:endParaRPr lang="en-IN" dirty="0"/>
          </a:p>
          <a:p>
            <a:r>
              <a:rPr lang="en-IN" dirty="0"/>
              <a:t>There are four layers in azure SQL azure architecture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Client layer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Service layer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Platform layer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Infrastructure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E868BA-22CE-4592-B98A-105BC3EB3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0" r="22175"/>
          <a:stretch/>
        </p:blipFill>
        <p:spPr bwMode="auto">
          <a:xfrm>
            <a:off x="2305537" y="3729062"/>
            <a:ext cx="7057293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9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9ABC8-92ED-4F16-86EF-3E992862047E}"/>
              </a:ext>
            </a:extLst>
          </p:cNvPr>
          <p:cNvSpPr txBox="1"/>
          <p:nvPr/>
        </p:nvSpPr>
        <p:spPr>
          <a:xfrm>
            <a:off x="4298460" y="3028890"/>
            <a:ext cx="3571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Thank You……….</a:t>
            </a:r>
          </a:p>
        </p:txBody>
      </p:sp>
    </p:spTree>
    <p:extLst>
      <p:ext uri="{BB962C8B-B14F-4D97-AF65-F5344CB8AC3E}">
        <p14:creationId xmlns:p14="http://schemas.microsoft.com/office/powerpoint/2010/main" val="139053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C8518-E0E4-4369-BF74-3523E2E4A158}"/>
              </a:ext>
            </a:extLst>
          </p:cNvPr>
          <p:cNvSpPr txBox="1"/>
          <p:nvPr/>
        </p:nvSpPr>
        <p:spPr>
          <a:xfrm>
            <a:off x="729761" y="804153"/>
            <a:ext cx="8346097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Contents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What is cloud computing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What is Azure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i="0" dirty="0">
                <a:effectLst/>
                <a:latin typeface="Century Gothic" panose="020B0502020202020204" pitchFamily="34" charset="0"/>
              </a:rPr>
              <a:t>Microsoft Azure Architecture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entury Gothic" panose="020B0502020202020204" pitchFamily="34" charset="0"/>
              </a:rPr>
              <a:t>Azure portal</a:t>
            </a:r>
            <a:endParaRPr lang="en-IN" i="0" dirty="0"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What are the various  Azure services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Why use Azure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SQL Azure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SQL Azure architecture</a:t>
            </a:r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72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437FD9-975F-449F-9CD8-B8B8894D88BE}"/>
              </a:ext>
            </a:extLst>
          </p:cNvPr>
          <p:cNvSpPr txBox="1"/>
          <p:nvPr/>
        </p:nvSpPr>
        <p:spPr>
          <a:xfrm>
            <a:off x="386862" y="470045"/>
            <a:ext cx="662060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</a:rPr>
              <a:t>What is cloud computing?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Cloud computing is a term referred to storing and accessing of data over the internet. It doesn’t store any data on the hard disk of your personal computer.in cloud computing , you access data from a remote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dirty="0"/>
              <a:t>     </a:t>
            </a:r>
            <a:r>
              <a:rPr lang="en-IN" dirty="0">
                <a:solidFill>
                  <a:schemeClr val="accent2"/>
                </a:solidFill>
              </a:rPr>
              <a:t>Cloud computing can be used for various purposes: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Machine learning , data analysis , storage and backup , streaming media content and so much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All the shows and movies that you see on Netflix are actually stored in the cloud.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AB02320-33CE-4198-ACFB-CD184FA60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3" t="18975" r="1601" b="27051"/>
          <a:stretch/>
        </p:blipFill>
        <p:spPr bwMode="auto">
          <a:xfrm>
            <a:off x="7491047" y="422030"/>
            <a:ext cx="4264268" cy="412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69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A2B72-EACC-43E5-867B-8389C975C5B5}"/>
              </a:ext>
            </a:extLst>
          </p:cNvPr>
          <p:cNvSpPr txBox="1"/>
          <p:nvPr/>
        </p:nvSpPr>
        <p:spPr>
          <a:xfrm>
            <a:off x="492367" y="562681"/>
            <a:ext cx="653268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/>
                </a:solidFill>
              </a:rPr>
              <a:t>What is Azure?</a:t>
            </a:r>
          </a:p>
          <a:p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Microsoft azure is cloud computing platform offered by Microsoft.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Microsoft azure offers various  web scale and cloud services.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Microsoft offers various services across multiple domains such as compute , database , content delivery , networking and many more.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entury Gothic" panose="020B0502020202020204" pitchFamily="34" charset="0"/>
              </a:rPr>
              <a:t>Azure cloud services are available in three different formats</a:t>
            </a:r>
            <a:r>
              <a:rPr lang="en-IN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en-US" b="0" i="0" dirty="0">
                <a:effectLst/>
                <a:latin typeface="Century Gothic" panose="020B0502020202020204" pitchFamily="34" charset="0"/>
              </a:rPr>
              <a:t>which include SaaS, PaaS, and IaaS. </a:t>
            </a:r>
            <a:endParaRPr lang="en-IN" dirty="0">
              <a:latin typeface="Century Gothic" panose="020B0502020202020204" pitchFamily="34" charset="0"/>
            </a:endParaRPr>
          </a:p>
          <a:p>
            <a:endParaRPr lang="en-IN" sz="1800" dirty="0"/>
          </a:p>
          <a:p>
            <a:endParaRPr lang="en-IN" sz="1800" b="1" dirty="0">
              <a:solidFill>
                <a:schemeClr val="accent2"/>
              </a:solidFill>
            </a:endParaRPr>
          </a:p>
          <a:p>
            <a:endParaRPr lang="en-IN" b="1" dirty="0">
              <a:solidFill>
                <a:schemeClr val="accent2"/>
              </a:solidFill>
            </a:endParaRPr>
          </a:p>
          <a:p>
            <a:endParaRPr lang="en-IN" sz="1800" b="1" dirty="0">
              <a:solidFill>
                <a:schemeClr val="accent2"/>
              </a:solidFill>
            </a:endParaRPr>
          </a:p>
        </p:txBody>
      </p:sp>
      <p:pic>
        <p:nvPicPr>
          <p:cNvPr id="4" name="Picture 4" descr="Microsoft Azure Review 2020 - business.com">
            <a:extLst>
              <a:ext uri="{FF2B5EF4-FFF2-40B4-BE49-F238E27FC236}">
                <a16:creationId xmlns:a16="http://schemas.microsoft.com/office/drawing/2014/main" id="{C06C5B6C-8B35-4B83-B8DB-1F0964D00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91" y="606723"/>
            <a:ext cx="4360985" cy="418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26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A6A4D-1B62-4242-A899-A10C03A68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17691" r="5529" b="9873"/>
          <a:stretch/>
        </p:blipFill>
        <p:spPr>
          <a:xfrm>
            <a:off x="2403230" y="1265114"/>
            <a:ext cx="7041662" cy="49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8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6B5F8-E410-4C70-AD41-F5A4B730AC94}"/>
              </a:ext>
            </a:extLst>
          </p:cNvPr>
          <p:cNvSpPr txBox="1"/>
          <p:nvPr/>
        </p:nvSpPr>
        <p:spPr>
          <a:xfrm>
            <a:off x="3813663" y="993503"/>
            <a:ext cx="4354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chemeClr val="accent2"/>
                </a:solidFill>
                <a:effectLst/>
                <a:latin typeface="Century Gothic" panose="020B0502020202020204" pitchFamily="34" charset="0"/>
              </a:rPr>
              <a:t>Microsoft Azure Architecture</a:t>
            </a:r>
          </a:p>
        </p:txBody>
      </p:sp>
      <p:pic>
        <p:nvPicPr>
          <p:cNvPr id="1026" name="Picture 2" descr="Microsoft Azure Architecture-What is Microsoft Azure-Intellipaat">
            <a:extLst>
              <a:ext uri="{FF2B5EF4-FFF2-40B4-BE49-F238E27FC236}">
                <a16:creationId xmlns:a16="http://schemas.microsoft.com/office/drawing/2014/main" id="{384D99D4-07AD-4057-B90F-7A29A6FD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370" y="2303611"/>
            <a:ext cx="5914293" cy="39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89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817368-2B50-43A6-8749-341911C269DA}"/>
              </a:ext>
            </a:extLst>
          </p:cNvPr>
          <p:cNvSpPr txBox="1"/>
          <p:nvPr/>
        </p:nvSpPr>
        <p:spPr>
          <a:xfrm>
            <a:off x="523631" y="682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/>
                </a:solidFill>
              </a:rPr>
              <a:t>Azure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EF73E-8EA4-4D2C-A2D2-EDFF2FE4A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1" t="1076" r="8126" b="-1"/>
          <a:stretch/>
        </p:blipFill>
        <p:spPr>
          <a:xfrm>
            <a:off x="1284655" y="2329962"/>
            <a:ext cx="9249507" cy="40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9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38A5FB-CB01-426E-A116-4F64DB2B83F2}"/>
              </a:ext>
            </a:extLst>
          </p:cNvPr>
          <p:cNvSpPr txBox="1"/>
          <p:nvPr/>
        </p:nvSpPr>
        <p:spPr>
          <a:xfrm>
            <a:off x="501162" y="439615"/>
            <a:ext cx="99265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2"/>
                </a:solidFill>
              </a:rPr>
              <a:t>What are the various Microsoft </a:t>
            </a:r>
            <a:r>
              <a:rPr lang="en-IN" b="1" dirty="0">
                <a:solidFill>
                  <a:schemeClr val="accent2"/>
                </a:solidFill>
              </a:rPr>
              <a:t>Azure services</a:t>
            </a:r>
          </a:p>
          <a:p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Microsoft azure Offers various web scale and cloud services which are grouped together on the basis of different business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This grouped are called domain</a:t>
            </a:r>
            <a:r>
              <a:rPr lang="en-IN" dirty="0"/>
              <a:t>s.</a:t>
            </a: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33BF3-2C55-4154-9A15-EE0A21736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9" t="49999" r="17860" b="17821"/>
          <a:stretch/>
        </p:blipFill>
        <p:spPr>
          <a:xfrm>
            <a:off x="2797908" y="2256910"/>
            <a:ext cx="5682272" cy="1600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E2703-5EEA-4FF3-80CF-3662448BDD8A}"/>
              </a:ext>
            </a:extLst>
          </p:cNvPr>
          <p:cNvSpPr txBox="1"/>
          <p:nvPr/>
        </p:nvSpPr>
        <p:spPr>
          <a:xfrm>
            <a:off x="501162" y="3938954"/>
            <a:ext cx="1094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Compute Services-:</a:t>
            </a:r>
            <a:r>
              <a:rPr lang="en-IN" dirty="0"/>
              <a:t> If offers computing operations. Like app hosting , development and deployment in azure platform . It has the following components -: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3B1C6-4EFE-4137-A0DB-0EE927A37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9" t="53903" r="32167" b="14530"/>
          <a:stretch/>
        </p:blipFill>
        <p:spPr>
          <a:xfrm>
            <a:off x="3384063" y="4913531"/>
            <a:ext cx="4032738" cy="13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1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25D9F5-6272-4C3C-A2A4-A65C6474A409}"/>
              </a:ext>
            </a:extLst>
          </p:cNvPr>
          <p:cNvSpPr txBox="1"/>
          <p:nvPr/>
        </p:nvSpPr>
        <p:spPr>
          <a:xfrm>
            <a:off x="355599" y="225144"/>
            <a:ext cx="8925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b="1" dirty="0">
                <a:solidFill>
                  <a:schemeClr val="accent2"/>
                </a:solidFill>
              </a:rPr>
              <a:t>Networking service:</a:t>
            </a:r>
          </a:p>
          <a:p>
            <a:r>
              <a:rPr lang="en-IN" b="0" i="0" dirty="0">
                <a:solidFill>
                  <a:srgbClr val="212529"/>
                </a:solidFill>
                <a:effectLst/>
                <a:latin typeface="Open Sans"/>
              </a:rPr>
              <a:t>These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/>
              </a:rPr>
              <a:t> networks allow enterprises to safely connect to their cloud resources through Azure ExpressRoute. It is also used to manage private virtual networks and, further, create multiple virtual networks.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D40F4-FF10-4397-A336-33542C446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6" t="53220" r="38782" b="18404"/>
          <a:stretch/>
        </p:blipFill>
        <p:spPr>
          <a:xfrm>
            <a:off x="1871783" y="1834271"/>
            <a:ext cx="3727939" cy="1252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9BA40A-D370-4CD9-9C88-84BBA1D1A5EC}"/>
              </a:ext>
            </a:extLst>
          </p:cNvPr>
          <p:cNvSpPr txBox="1"/>
          <p:nvPr/>
        </p:nvSpPr>
        <p:spPr>
          <a:xfrm>
            <a:off x="355599" y="3048001"/>
            <a:ext cx="839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Storage services: </a:t>
            </a:r>
            <a:r>
              <a:rPr lang="en-IN" dirty="0"/>
              <a:t>You can store and process hundreds of terabytes data.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FFA0F-1677-41CF-8487-53443DC36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8" t="50900" r="33462" b="18505"/>
          <a:stretch/>
        </p:blipFill>
        <p:spPr>
          <a:xfrm>
            <a:off x="2454032" y="3429001"/>
            <a:ext cx="3993662" cy="1338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39DC6-7498-42CD-9A91-B5351D526F95}"/>
              </a:ext>
            </a:extLst>
          </p:cNvPr>
          <p:cNvSpPr txBox="1"/>
          <p:nvPr/>
        </p:nvSpPr>
        <p:spPr>
          <a:xfrm>
            <a:off x="355599" y="4858605"/>
            <a:ext cx="7835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Database: </a:t>
            </a:r>
            <a:r>
              <a:rPr lang="en-IN" dirty="0"/>
              <a:t>Microsoft azure database is a managed cloud database.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10877-B37C-4AC6-ADDF-C2A4563FF2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9" t="58347" r="51283" b="16125"/>
          <a:stretch/>
        </p:blipFill>
        <p:spPr>
          <a:xfrm>
            <a:off x="2962034" y="5392615"/>
            <a:ext cx="3540368" cy="9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888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{6621D2BE-505C-4344-A09D-CCCBE8BD9F4B}tf78438558_win32</Template>
  <TotalTime>0</TotalTime>
  <Words>426</Words>
  <Application>Microsoft Office PowerPoint</Application>
  <PresentationFormat>Widescreen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Century Gothic</vt:lpstr>
      <vt:lpstr>Garamond</vt:lpstr>
      <vt:lpstr>Open Sans</vt:lpstr>
      <vt:lpstr>Wingdings</vt:lpstr>
      <vt:lpstr>SavonVTI</vt:lpstr>
      <vt:lpstr> Microsoft azure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azure</dc:title>
  <dc:creator>om kar</dc:creator>
  <cp:lastModifiedBy>om kar</cp:lastModifiedBy>
  <cp:revision>15</cp:revision>
  <dcterms:created xsi:type="dcterms:W3CDTF">2021-02-14T12:50:06Z</dcterms:created>
  <dcterms:modified xsi:type="dcterms:W3CDTF">2021-02-14T16:49:04Z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